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8"/>
  </p:notesMasterIdLst>
  <p:handoutMasterIdLst>
    <p:handoutMasterId r:id="rId19"/>
  </p:handoutMasterIdLst>
  <p:sldIdLst>
    <p:sldId id="397" r:id="rId7"/>
    <p:sldId id="403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404" r:id="rId16"/>
    <p:sldId id="400" r:id="rId17"/>
  </p:sldIdLst>
  <p:sldSz cx="12190413" cy="6859588"/>
  <p:notesSz cx="6858000" cy="9144000"/>
  <p:embeddedFontLst>
    <p:embeddedFont>
      <p:font typeface="굴림체" panose="020B0609000101010101" pitchFamily="49" charset="-127"/>
      <p:regular r:id="rId20"/>
    </p:embeddedFont>
    <p:embeddedFont>
      <p:font typeface="Inter-Regular" panose="020B0604020202020204" charset="0"/>
      <p:regular r:id="rId21"/>
      <p:bold r:id="rId22"/>
    </p:embeddedFont>
    <p:embeddedFont>
      <p:font typeface="Times" panose="02020603050405020304" pitchFamily="18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7A82C4-488F-4902-A144-7ABEB66C3FBD}" v="29" dt="2026-09-16T06:01:09.413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04" autoAdjust="0"/>
  </p:normalViewPr>
  <p:slideViewPr>
    <p:cSldViewPr snapToGrid="0" showGuides="1">
      <p:cViewPr varScale="1">
        <p:scale>
          <a:sx n="75" d="100"/>
          <a:sy n="75" d="100"/>
        </p:scale>
        <p:origin x="854" y="53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9/17/2026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354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82055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31365" y="3101926"/>
            <a:ext cx="10127680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Energy Integration – Vision and Barriers:</a:t>
            </a: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 American Power Markets</a:t>
            </a:r>
          </a:p>
          <a:p>
            <a:endParaRPr lang="en-US" sz="36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 Scripps, Chair</a:t>
            </a:r>
          </a:p>
          <a:p>
            <a:r>
              <a:rPr lang="en-US" sz="24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Michigan Public Service Commission</a:t>
            </a:r>
            <a:endParaRPr lang="en-US" sz="24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1619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Overview of the North American power system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81781" y="1192477"/>
            <a:ext cx="5810864" cy="4066911"/>
          </a:xfrm>
        </p:spPr>
        <p:txBody>
          <a:bodyPr/>
          <a:lstStyle/>
          <a:p>
            <a:r>
              <a:rPr lang="en-US" dirty="0"/>
              <a:t>North American power system made up of two primary and three secondary electrical interconnections</a:t>
            </a:r>
          </a:p>
          <a:p>
            <a:pPr lvl="1"/>
            <a:r>
              <a:rPr lang="en-US" sz="1600" dirty="0"/>
              <a:t>Eastern Interconnection</a:t>
            </a:r>
          </a:p>
          <a:p>
            <a:pPr lvl="1"/>
            <a:r>
              <a:rPr lang="en-US" sz="1600" dirty="0"/>
              <a:t>Western Interconnection</a:t>
            </a:r>
          </a:p>
          <a:p>
            <a:pPr lvl="1"/>
            <a:r>
              <a:rPr lang="en-US" sz="1600" dirty="0"/>
              <a:t>Quebec Interconnection</a:t>
            </a:r>
          </a:p>
          <a:p>
            <a:pPr lvl="1"/>
            <a:r>
              <a:rPr lang="en-US" sz="1600" dirty="0"/>
              <a:t>Texas Interconnection</a:t>
            </a:r>
          </a:p>
          <a:p>
            <a:pPr lvl="1"/>
            <a:r>
              <a:rPr lang="en-US" sz="1600" dirty="0"/>
              <a:t>Alaska Interconnections</a:t>
            </a:r>
          </a:p>
          <a:p>
            <a:r>
              <a:rPr lang="en-US" dirty="0"/>
              <a:t>Utilities within each interconnection are electrically tied and operate at synchronized frequency (60 Hz)</a:t>
            </a:r>
          </a:p>
          <a:p>
            <a:r>
              <a:rPr lang="en-US" dirty="0"/>
              <a:t>Interconnections tied together with HVDC ties or variable-frequency transformers</a:t>
            </a:r>
          </a:p>
          <a:p>
            <a:pPr lvl="1"/>
            <a:r>
              <a:rPr lang="en-US" dirty="0"/>
              <a:t>Ties permit a controlled flow of energy while also functionally isolating the independent AC frequencies of each side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3E04C0-9C69-C140-B7E9-370BB0D35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368" y="1327758"/>
            <a:ext cx="5176838" cy="379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8363-1890-9CDF-4F25-3D67CF561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51E04F3C-ADBC-0099-927E-034EA7E5A1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Development of RTOs/ ISOs in North America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7E555CF6-2B7C-F22F-9801-F5B8777CB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781" y="1192477"/>
            <a:ext cx="6371303" cy="4066911"/>
          </a:xfrm>
        </p:spPr>
        <p:txBody>
          <a:bodyPr/>
          <a:lstStyle/>
          <a:p>
            <a:r>
              <a:rPr lang="en-US" dirty="0"/>
              <a:t>Starting in mid-1990s, regulators in the US and Canada began to push for non-discriminatory access to transmission services and the creation of wholesale electricity markets</a:t>
            </a:r>
          </a:p>
          <a:p>
            <a:r>
              <a:rPr lang="en-US" dirty="0"/>
              <a:t>In some cases, Independent Transmission Operators (ISOs) and Regional Transmission Organizations (RTOs) built and expanded on existing power pools; in others, they were new creations entirely</a:t>
            </a:r>
          </a:p>
          <a:p>
            <a:r>
              <a:rPr lang="en-US" dirty="0"/>
              <a:t>North American wholesale energy markets developed in parallel to RTOs/ ISOs and are typically run by the RTO</a:t>
            </a:r>
          </a:p>
          <a:p>
            <a:r>
              <a:rPr lang="en-US" dirty="0"/>
              <a:t>However, not all areas of the US and Canada have RTOs/ ISOs or wholesale energy markets</a:t>
            </a:r>
          </a:p>
        </p:txBody>
      </p:sp>
      <p:pic>
        <p:nvPicPr>
          <p:cNvPr id="7" name="Picture 6" descr="Map of ISOs and RTOs in North America. Source: US Energy Information... | Download Scientific Diagram">
            <a:extLst>
              <a:ext uri="{FF2B5EF4-FFF2-40B4-BE49-F238E27FC236}">
                <a16:creationId xmlns:a16="http://schemas.microsoft.com/office/drawing/2014/main" id="{89D613A6-3F0F-237E-D53D-068ADEB8A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820" y="1307465"/>
            <a:ext cx="5064530" cy="424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0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6CC0C-8450-9F5F-15BB-96ECF2B5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6FCA309-60B5-ECB5-B1A9-B8DB72F285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Applicable regulatory frameworks - US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E8172E83-47C2-93C5-D575-164666F12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780" y="1192477"/>
            <a:ext cx="7000567" cy="4066911"/>
          </a:xfrm>
        </p:spPr>
        <p:txBody>
          <a:bodyPr/>
          <a:lstStyle/>
          <a:p>
            <a:r>
              <a:rPr lang="en-US" dirty="0"/>
              <a:t>Beginning in 1980s in the natural gas industry, the US Federal Energy Regulatory Commission (FERC) began steps to further anti-discrimination goals</a:t>
            </a:r>
          </a:p>
          <a:p>
            <a:pPr lvl="1"/>
            <a:r>
              <a:rPr lang="en-US" dirty="0"/>
              <a:t>FERC Order 436 – issued in 1985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Allowed interstate pipelines to offer transportation-only service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Prohibited pipeline operators from discriminating against transportation requests based on protecting own merchant services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Eventually, </a:t>
            </a:r>
            <a:r>
              <a:rPr lang="en-US" sz="1600" dirty="0">
                <a:solidFill>
                  <a:srgbClr val="000000"/>
                </a:solidFill>
              </a:rPr>
              <a:t>transportation function became the primary function of pipelines, as opposed to offering bundled merchant service</a:t>
            </a:r>
            <a:endParaRPr lang="en-US" sz="1600" dirty="0"/>
          </a:p>
          <a:p>
            <a:pPr lvl="1"/>
            <a:r>
              <a:rPr lang="en-US" dirty="0"/>
              <a:t>FERC Order 636 – issued in 1992</a:t>
            </a:r>
          </a:p>
          <a:p>
            <a:pPr lvl="2"/>
            <a:r>
              <a:rPr lang="en-US" sz="1600" dirty="0"/>
              <a:t>Removed voluntary elements of Order 436; required separation of transportation and sales services and restructuring of companies</a:t>
            </a:r>
          </a:p>
          <a:p>
            <a:pPr lvl="2"/>
            <a:r>
              <a:rPr lang="en-US" sz="1600" dirty="0"/>
              <a:t>Affiliates prohibited from having advantage (</a:t>
            </a:r>
            <a:r>
              <a:rPr lang="en-US" sz="1600" dirty="0">
                <a:solidFill>
                  <a:srgbClr val="000000"/>
                </a:solidFill>
              </a:rPr>
              <a:t>in terms of price, volume, or timing of gas transportation)</a:t>
            </a:r>
            <a:r>
              <a:rPr lang="en-US" sz="1600" dirty="0"/>
              <a:t> over other potential users</a:t>
            </a:r>
          </a:p>
          <a:p>
            <a:pPr lvl="2"/>
            <a:r>
              <a:rPr lang="en-US" sz="1600" dirty="0"/>
              <a:t>Also requires transparency of information on available capacity via </a:t>
            </a:r>
            <a:r>
              <a:rPr lang="en-US" sz="1600" dirty="0">
                <a:solidFill>
                  <a:srgbClr val="000000"/>
                </a:solidFill>
              </a:rPr>
              <a:t>electronic bulletin boards accessible by all customers on an equal basis</a:t>
            </a:r>
            <a:endParaRPr lang="en-US" sz="1600" dirty="0"/>
          </a:p>
        </p:txBody>
      </p:sp>
      <p:pic>
        <p:nvPicPr>
          <p:cNvPr id="3" name="Picture 2" descr="FERC Approves TC Energy's US-Mexico North Baja Natural Gas Pipeline  Expansion">
            <a:extLst>
              <a:ext uri="{FF2B5EF4-FFF2-40B4-BE49-F238E27FC236}">
                <a16:creationId xmlns:a16="http://schemas.microsoft.com/office/drawing/2014/main" id="{C4A17F1B-0558-904A-E974-DB9C5CD12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0" y="1192477"/>
            <a:ext cx="3464560" cy="2308263"/>
          </a:xfrm>
          <a:prstGeom prst="rect">
            <a:avLst/>
          </a:prstGeom>
        </p:spPr>
      </p:pic>
      <p:pic>
        <p:nvPicPr>
          <p:cNvPr id="6" name="Picture 5" descr="Natural Gas Interstate and Intrastate Pipelines - Overview">
            <a:extLst>
              <a:ext uri="{FF2B5EF4-FFF2-40B4-BE49-F238E27FC236}">
                <a16:creationId xmlns:a16="http://schemas.microsoft.com/office/drawing/2014/main" id="{1A99D080-E4E4-BD90-BEFE-0D3F5DC25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3696070"/>
            <a:ext cx="3464560" cy="230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7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CD26C-DA79-B907-A8AA-1389C222D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3BECD74F-B528-CF63-5601-02CCC99F39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Applicable regulatory frameworks - US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E84313D1-E03C-BCFD-C9AD-E9995DADF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780" y="1192477"/>
            <a:ext cx="7000567" cy="4066911"/>
          </a:xfrm>
        </p:spPr>
        <p:txBody>
          <a:bodyPr/>
          <a:lstStyle/>
          <a:p>
            <a:r>
              <a:rPr lang="en-US" dirty="0"/>
              <a:t>In 1996, FERC adopted similar framework for electric transmission through Orders 888/ 889</a:t>
            </a:r>
          </a:p>
          <a:p>
            <a:pPr lvl="1"/>
            <a:r>
              <a:rPr lang="en-US" dirty="0"/>
              <a:t>FERC Order 888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Requires all public utilities to file tariffs providing nondiscriminatory electric transmission access to all wholesale users</a:t>
            </a:r>
          </a:p>
          <a:p>
            <a:pPr lvl="1"/>
            <a:r>
              <a:rPr lang="en-US" dirty="0"/>
              <a:t>FERC Order 889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Requires transmission owners to make available an electronic bulletin board to share information – called an Open Access Same-time Information System (OASIS)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Orders 888 and 889 represent “functional unbundling”; to date FERC has not required the same “operational unbundling” that it did for natural gas industry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dirty="0"/>
              <a:t>Order 888 also suggested the creation of ISOs to promote wholesale competition for electricity supply and non-discriminatory access to transmission services, outlining 11 core principles for their structure</a:t>
            </a:r>
          </a:p>
        </p:txBody>
      </p:sp>
      <p:pic>
        <p:nvPicPr>
          <p:cNvPr id="2" name="Picture 1" descr="Electric Transmission Facilities Permit Process | Federal Energy Regulatory  Commission">
            <a:extLst>
              <a:ext uri="{FF2B5EF4-FFF2-40B4-BE49-F238E27FC236}">
                <a16:creationId xmlns:a16="http://schemas.microsoft.com/office/drawing/2014/main" id="{F4FCBF12-81D0-54F2-3FE7-BD2004A7B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283" y="1192477"/>
            <a:ext cx="4318357" cy="249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44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52BB5-83B7-335A-7750-9AFE331CE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101456DD-93CB-AC61-D239-F625EA6FAE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Applicable regulatory frameworks - US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A634F9F7-157F-A0F2-6BEE-DC03C1584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780" y="1192477"/>
            <a:ext cx="7049730" cy="4066911"/>
          </a:xfrm>
        </p:spPr>
        <p:txBody>
          <a:bodyPr/>
          <a:lstStyle/>
          <a:p>
            <a:r>
              <a:rPr lang="en-US" dirty="0"/>
              <a:t>In 1999, FERC took additional step to encourage development of RTOs through Order 2000</a:t>
            </a:r>
          </a:p>
          <a:p>
            <a:pPr lvl="1"/>
            <a:r>
              <a:rPr lang="en-US" dirty="0"/>
              <a:t>In addition to ISO roles outlined in Order 888, Order 2000 encourages RTOs to engage in regional transmission planning and energy trading and coordination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600" dirty="0"/>
              <a:t>By treating the whole of the transmission system overseen by an RTO as a single grid, avoids buyers and sellers of electricity having to pay separate charges to each transmission owner</a:t>
            </a:r>
          </a:p>
          <a:p>
            <a:r>
              <a:rPr lang="en-US" sz="2200" dirty="0"/>
              <a:t>Today, six FERC-regulated RTOs exist in the US, as well as the Electric Reliability Corporation of Texas, which functions as an RTO but is not subject to FERC jurisdiction</a:t>
            </a:r>
          </a:p>
          <a:p>
            <a:r>
              <a:rPr lang="en-US" sz="2200" dirty="0"/>
              <a:t>These RTOs/ISOs administer a number of markets:</a:t>
            </a:r>
          </a:p>
          <a:p>
            <a:pPr lvl="1"/>
            <a:r>
              <a:rPr lang="en-US" sz="1800" dirty="0"/>
              <a:t>Day-ahead electricity markets</a:t>
            </a:r>
          </a:p>
          <a:p>
            <a:pPr lvl="1"/>
            <a:r>
              <a:rPr lang="en-US" sz="1800" dirty="0"/>
              <a:t>Real-time electricity markets</a:t>
            </a:r>
          </a:p>
          <a:p>
            <a:pPr lvl="1"/>
            <a:r>
              <a:rPr lang="en-US" sz="1800" dirty="0"/>
              <a:t>Capacity markets (ISO-NE; MISO; NY ISO; and PJM)</a:t>
            </a:r>
          </a:p>
          <a:p>
            <a:pPr lvl="1"/>
            <a:r>
              <a:rPr lang="en-US" sz="1800" dirty="0"/>
              <a:t>Ancillary services markets</a:t>
            </a:r>
          </a:p>
          <a:p>
            <a:pPr lvl="1"/>
            <a:endParaRPr lang="en-US" sz="1800" dirty="0"/>
          </a:p>
        </p:txBody>
      </p:sp>
      <p:pic>
        <p:nvPicPr>
          <p:cNvPr id="2" name="Picture 1" descr="PJM Interconnection - Wikipedia">
            <a:extLst>
              <a:ext uri="{FF2B5EF4-FFF2-40B4-BE49-F238E27FC236}">
                <a16:creationId xmlns:a16="http://schemas.microsoft.com/office/drawing/2014/main" id="{8BE1DCF2-034D-0631-4847-1CD5574E4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407" y="1632082"/>
            <a:ext cx="1838018" cy="679107"/>
          </a:xfrm>
          <a:prstGeom prst="rect">
            <a:avLst/>
          </a:prstGeom>
        </p:spPr>
      </p:pic>
      <p:pic>
        <p:nvPicPr>
          <p:cNvPr id="3" name="Picture 2" descr="Midcontinent Independent System Operator (MISO)">
            <a:extLst>
              <a:ext uri="{FF2B5EF4-FFF2-40B4-BE49-F238E27FC236}">
                <a16:creationId xmlns:a16="http://schemas.microsoft.com/office/drawing/2014/main" id="{9D2784CB-1876-5210-EDBF-256076DF5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981" y="4438676"/>
            <a:ext cx="2086399" cy="788830"/>
          </a:xfrm>
          <a:prstGeom prst="rect">
            <a:avLst/>
          </a:prstGeom>
        </p:spPr>
      </p:pic>
      <p:pic>
        <p:nvPicPr>
          <p:cNvPr id="4" name="Picture 3" descr="ISO New England - Wikipedia">
            <a:extLst>
              <a:ext uri="{FF2B5EF4-FFF2-40B4-BE49-F238E27FC236}">
                <a16:creationId xmlns:a16="http://schemas.microsoft.com/office/drawing/2014/main" id="{601F5A0D-9061-783B-5EBA-B15F6B54F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5381" y="1192477"/>
            <a:ext cx="1847082" cy="879211"/>
          </a:xfrm>
          <a:prstGeom prst="rect">
            <a:avLst/>
          </a:prstGeom>
        </p:spPr>
      </p:pic>
      <p:pic>
        <p:nvPicPr>
          <p:cNvPr id="5" name="Picture 4" descr="California ISO Unveils $4.8B Plan to Boost Grid and Clean Energy | evcValuation">
            <a:extLst>
              <a:ext uri="{FF2B5EF4-FFF2-40B4-BE49-F238E27FC236}">
                <a16:creationId xmlns:a16="http://schemas.microsoft.com/office/drawing/2014/main" id="{B791B49C-4F33-111C-0547-3CC4F535EA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25" t="28977" r="11218" b="31091"/>
          <a:stretch>
            <a:fillRect/>
          </a:stretch>
        </p:blipFill>
        <p:spPr>
          <a:xfrm>
            <a:off x="9701213" y="5385548"/>
            <a:ext cx="2210876" cy="689690"/>
          </a:xfrm>
          <a:prstGeom prst="rect">
            <a:avLst/>
          </a:prstGeom>
        </p:spPr>
      </p:pic>
      <p:pic>
        <p:nvPicPr>
          <p:cNvPr id="6" name="Picture 5" descr="About the New York ISO - NYISO">
            <a:extLst>
              <a:ext uri="{FF2B5EF4-FFF2-40B4-BE49-F238E27FC236}">
                <a16:creationId xmlns:a16="http://schemas.microsoft.com/office/drawing/2014/main" id="{DA438072-269E-6F45-1942-AB8527287B0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807" b="28495"/>
          <a:stretch>
            <a:fillRect/>
          </a:stretch>
        </p:blipFill>
        <p:spPr>
          <a:xfrm>
            <a:off x="9234488" y="2400571"/>
            <a:ext cx="2847975" cy="747253"/>
          </a:xfrm>
          <a:prstGeom prst="rect">
            <a:avLst/>
          </a:prstGeom>
        </p:spPr>
      </p:pic>
      <p:pic>
        <p:nvPicPr>
          <p:cNvPr id="7" name="Picture 6" descr="Home - Southwest Power Pool">
            <a:extLst>
              <a:ext uri="{FF2B5EF4-FFF2-40B4-BE49-F238E27FC236}">
                <a16:creationId xmlns:a16="http://schemas.microsoft.com/office/drawing/2014/main" id="{A4887130-1BE2-713E-0A7D-82B64B3FA1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7318" y="3225932"/>
            <a:ext cx="1782195" cy="709857"/>
          </a:xfrm>
          <a:prstGeom prst="rect">
            <a:avLst/>
          </a:prstGeom>
        </p:spPr>
      </p:pic>
      <p:pic>
        <p:nvPicPr>
          <p:cNvPr id="8" name="Picture 7" descr="What is ERCOT? Electric Reliability Council of Texas">
            <a:extLst>
              <a:ext uri="{FF2B5EF4-FFF2-40B4-BE49-F238E27FC236}">
                <a16:creationId xmlns:a16="http://schemas.microsoft.com/office/drawing/2014/main" id="{A556FD44-58FC-CD4A-F907-A7BCFDCC3CC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695" t="19310" r="12934" b="19404"/>
          <a:stretch>
            <a:fillRect/>
          </a:stretch>
        </p:blipFill>
        <p:spPr>
          <a:xfrm>
            <a:off x="10235380" y="3546054"/>
            <a:ext cx="1847083" cy="74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35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7A280-ECFC-ED22-320C-866725641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10A24A3E-A226-7929-D08D-CFDD8C95CC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Applicable regulatory frameworks - Canada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44311B1B-3972-3896-E370-07D453047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779" y="1192477"/>
            <a:ext cx="9219433" cy="4066911"/>
          </a:xfrm>
        </p:spPr>
        <p:txBody>
          <a:bodyPr/>
          <a:lstStyle/>
          <a:p>
            <a:r>
              <a:rPr lang="en-US" dirty="0"/>
              <a:t>In Canada, the provinces of Alberta and Ontario also have established electric system operators</a:t>
            </a:r>
          </a:p>
          <a:p>
            <a:r>
              <a:rPr lang="en-US" dirty="0"/>
              <a:t>The Ontario Independent Electric System Operator (IESO) was established in the Electricity Act, 1998 </a:t>
            </a:r>
          </a:p>
          <a:p>
            <a:pPr lvl="1"/>
            <a:r>
              <a:rPr lang="en-US" dirty="0"/>
              <a:t>Operates day-ahead, real-time, and ancillary services market</a:t>
            </a:r>
          </a:p>
          <a:p>
            <a:pPr lvl="1"/>
            <a:r>
              <a:rPr lang="en-US" dirty="0"/>
              <a:t>Also oversees annual Capacity Auction alongside bilateral contracts</a:t>
            </a:r>
          </a:p>
          <a:p>
            <a:r>
              <a:rPr lang="en-US" dirty="0"/>
              <a:t>The Alberta Electric System Operator (AESO) was established through the Electric Utilities Act of 2003</a:t>
            </a:r>
          </a:p>
          <a:p>
            <a:pPr lvl="1"/>
            <a:r>
              <a:rPr lang="en-US" dirty="0"/>
              <a:t>AESO operates real-time (hour-ahead) electricity market and limited ancillary services market</a:t>
            </a:r>
          </a:p>
          <a:p>
            <a:pPr lvl="1"/>
            <a:r>
              <a:rPr lang="en-US" dirty="0"/>
              <a:t>Last year, AESO announced the Restructured Energy Market (REM), to be implanted in mid-2027</a:t>
            </a:r>
          </a:p>
          <a:p>
            <a:pPr lvl="1"/>
            <a:r>
              <a:rPr lang="en-US" dirty="0"/>
              <a:t>Key elements of REM include locational marginal pricing for generators, revised price caps, ramping reserves, day-ahead market for operating reserves, and the ability to commit generation assets during times of anticipated supply shortfalls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9" name="Picture 8" descr="Alberta Electric System Operator - Wikipedia">
            <a:extLst>
              <a:ext uri="{FF2B5EF4-FFF2-40B4-BE49-F238E27FC236}">
                <a16:creationId xmlns:a16="http://schemas.microsoft.com/office/drawing/2014/main" id="{11F7819D-D637-2D2C-7E37-D2613E375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3751" y="3955267"/>
            <a:ext cx="2118768" cy="1128175"/>
          </a:xfrm>
          <a:prstGeom prst="rect">
            <a:avLst/>
          </a:prstGeom>
        </p:spPr>
      </p:pic>
      <p:pic>
        <p:nvPicPr>
          <p:cNvPr id="10" name="Picture 9" descr="Independent Electricity System Operator - Wikipedia">
            <a:extLst>
              <a:ext uri="{FF2B5EF4-FFF2-40B4-BE49-F238E27FC236}">
                <a16:creationId xmlns:a16="http://schemas.microsoft.com/office/drawing/2014/main" id="{76920A0A-CB42-05FB-08FE-FAC6EB0EC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637" y="2097757"/>
            <a:ext cx="2130997" cy="112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99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03B0F-2FB3-EE77-70FC-4F3138EA5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7796818A-8BA5-8864-FDF2-FDDEBFA22A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Emerging issues in NA power markets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906B39E6-3DE2-9F48-1B5D-B984F6A66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780" y="1192477"/>
            <a:ext cx="7403692" cy="4066911"/>
          </a:xfrm>
        </p:spPr>
        <p:txBody>
          <a:bodyPr/>
          <a:lstStyle/>
          <a:p>
            <a:r>
              <a:rPr lang="en-US" dirty="0"/>
              <a:t>SPP Markets+ initiative</a:t>
            </a:r>
          </a:p>
          <a:p>
            <a:pPr lvl="1"/>
            <a:r>
              <a:rPr lang="en-US" dirty="0"/>
              <a:t>Day-ahead and real-time wholesale market developed by SPP and Western utilities – set to launch Oct. 2027 </a:t>
            </a:r>
          </a:p>
          <a:p>
            <a:pPr lvl="1"/>
            <a:r>
              <a:rPr lang="en-US" dirty="0"/>
              <a:t>Under Markets+, utilities do not transfer operational control of their assets or join the SPP RTO</a:t>
            </a:r>
          </a:p>
          <a:p>
            <a:pPr lvl="1"/>
            <a:r>
              <a:rPr lang="en-US" dirty="0"/>
              <a:t>Complements – and in some cases competes with – other Western initiatives, such as CAISO Energy Imbalance Market (EIM) and Enhanced Day-Ahead Market (EDAM)</a:t>
            </a:r>
          </a:p>
          <a:p>
            <a:r>
              <a:rPr lang="en-US" dirty="0"/>
              <a:t>Declining reserve margins and RTO responses</a:t>
            </a:r>
          </a:p>
          <a:p>
            <a:pPr lvl="1"/>
            <a:r>
              <a:rPr lang="en-US" dirty="0"/>
              <a:t>RTO reserve margins have declined as older, more costly generation has been retired</a:t>
            </a:r>
          </a:p>
          <a:p>
            <a:pPr lvl="1"/>
            <a:r>
              <a:rPr lang="en-US" dirty="0"/>
              <a:t>Concerns have been raised about whether sufficient capacity exists to maintain resource adequacy</a:t>
            </a:r>
          </a:p>
          <a:p>
            <a:pPr lvl="1"/>
            <a:r>
              <a:rPr lang="en-US" dirty="0"/>
              <a:t>In response, RTOs have added a range of market products:</a:t>
            </a:r>
          </a:p>
          <a:p>
            <a:pPr lvl="2"/>
            <a:r>
              <a:rPr lang="en-US" dirty="0"/>
              <a:t>PJM: Reliability Backstop Procurement</a:t>
            </a:r>
          </a:p>
          <a:p>
            <a:pPr lvl="2"/>
            <a:r>
              <a:rPr lang="en-US" dirty="0"/>
              <a:t>MISO: Reliability-Based Demand Curve</a:t>
            </a:r>
          </a:p>
          <a:p>
            <a:pPr lvl="2"/>
            <a:r>
              <a:rPr lang="en-US" dirty="0"/>
              <a:t>ERCOT: Real-Time Co-optimization Plus Batteries</a:t>
            </a:r>
          </a:p>
          <a:p>
            <a:pPr lvl="1"/>
            <a:endParaRPr lang="en-US" dirty="0"/>
          </a:p>
        </p:txBody>
      </p:sp>
      <p:pic>
        <p:nvPicPr>
          <p:cNvPr id="2" name="Picture 1" descr="Markets+ - Southwest Power Pool">
            <a:extLst>
              <a:ext uri="{FF2B5EF4-FFF2-40B4-BE49-F238E27FC236}">
                <a16:creationId xmlns:a16="http://schemas.microsoft.com/office/drawing/2014/main" id="{9E176225-E514-5896-F0D8-7219ECAA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399" y="1192477"/>
            <a:ext cx="3857615" cy="2607363"/>
          </a:xfrm>
          <a:prstGeom prst="rect">
            <a:avLst/>
          </a:prstGeom>
        </p:spPr>
      </p:pic>
      <p:pic>
        <p:nvPicPr>
          <p:cNvPr id="3" name="Picture 2" descr="MISO Monitor to FERC: Order Sloped Demand Curve - RTO Insider">
            <a:extLst>
              <a:ext uri="{FF2B5EF4-FFF2-40B4-BE49-F238E27FC236}">
                <a16:creationId xmlns:a16="http://schemas.microsoft.com/office/drawing/2014/main" id="{9FEBA50B-A04F-A13B-A599-3E82F8D08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399" y="4043680"/>
            <a:ext cx="3863340" cy="193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0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0A0AC-6D81-5D0C-F45A-D8366674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B67455DF-17CB-87B9-C450-A9474EC5A4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Key challenges facing NA power markets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5FB9E03F-DEE9-A39D-0DCA-D92F3E4589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779" y="1192477"/>
            <a:ext cx="8072941" cy="4066911"/>
          </a:xfrm>
        </p:spPr>
        <p:txBody>
          <a:bodyPr/>
          <a:lstStyle/>
          <a:p>
            <a:r>
              <a:rPr lang="en-US" dirty="0"/>
              <a:t>Interregional connectivity and market synchronization</a:t>
            </a:r>
          </a:p>
          <a:p>
            <a:pPr lvl="1"/>
            <a:r>
              <a:rPr lang="en-US" dirty="0"/>
              <a:t>Differences in market design among RTOs create barriers to efficient transactions across market seams and interregional planning</a:t>
            </a:r>
          </a:p>
          <a:p>
            <a:r>
              <a:rPr lang="en-US" dirty="0"/>
              <a:t>Harmonization of gas and electric markets</a:t>
            </a:r>
          </a:p>
          <a:p>
            <a:pPr lvl="1"/>
            <a:r>
              <a:rPr lang="en-US" dirty="0"/>
              <a:t>Multiple organizations have undertaken investigations and proposed recommendations to improve coordination between the US gas and electric industries, including reforms to gas and electric markets</a:t>
            </a:r>
          </a:p>
          <a:p>
            <a:r>
              <a:rPr lang="en-US" dirty="0"/>
              <a:t>Growth of data centers and large loads</a:t>
            </a:r>
          </a:p>
          <a:p>
            <a:pPr lvl="1"/>
            <a:r>
              <a:rPr lang="en-US" dirty="0"/>
              <a:t>Rapid growth of data center development has resulted in higher energy and capacity costs in wholesale markets (and elsewhere)</a:t>
            </a:r>
          </a:p>
          <a:p>
            <a:pPr lvl="1"/>
            <a:r>
              <a:rPr lang="en-US" dirty="0"/>
              <a:t>In response, FERC directed RTOs to justify or reform their tariffs regarding how data centers and other large energy users connect to the transmission grid and how costs are allocated</a:t>
            </a:r>
          </a:p>
          <a:p>
            <a:pPr lvl="1"/>
            <a:r>
              <a:rPr lang="en-US" dirty="0"/>
              <a:t>States also working to ensure safeguards against cost shifting to residential and other existing customers, including through RTO engagement </a:t>
            </a:r>
          </a:p>
          <a:p>
            <a:pPr lvl="1"/>
            <a:endParaRPr lang="en-US" dirty="0"/>
          </a:p>
        </p:txBody>
      </p:sp>
      <p:pic>
        <p:nvPicPr>
          <p:cNvPr id="4" name="Picture 3" descr="report and recommendations of the">
            <a:extLst>
              <a:ext uri="{FF2B5EF4-FFF2-40B4-BE49-F238E27FC236}">
                <a16:creationId xmlns:a16="http://schemas.microsoft.com/office/drawing/2014/main" id="{BEDB6AA5-CCDB-6296-D452-D178EAA89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920" y="1192476"/>
            <a:ext cx="3186113" cy="450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8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818536" y="1430073"/>
            <a:ext cx="7656870" cy="3999441"/>
          </a:xfrm>
        </p:spPr>
        <p:txBody>
          <a:bodyPr/>
          <a:lstStyle/>
          <a:p>
            <a:r>
              <a:rPr lang="en-US" dirty="0"/>
              <a:t>RTOs in North America were created at a time of high reserve margins that resulted in excess costs</a:t>
            </a:r>
          </a:p>
          <a:p>
            <a:r>
              <a:rPr lang="en-US" dirty="0"/>
              <a:t>Accelerating pace of energy transition, emergence of load growth, and growing concern over energy affordability make markets and market discipline more important than ever</a:t>
            </a:r>
          </a:p>
          <a:p>
            <a:r>
              <a:rPr lang="en-US" dirty="0"/>
              <a:t>RTOs are recognizing these new and emerging realities, and taking steps to change pricing signals and expand market offerings in response </a:t>
            </a:r>
          </a:p>
          <a:p>
            <a:r>
              <a:rPr lang="en-US" dirty="0"/>
              <a:t>Difficult to separate market design questions from physical realities of the grid</a:t>
            </a: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pic>
        <p:nvPicPr>
          <p:cNvPr id="3" name="Picture 7" descr="A large body of water with a city in the background&#10;&#10;Description automatically generated">
            <a:extLst>
              <a:ext uri="{FF2B5EF4-FFF2-40B4-BE49-F238E27FC236}">
                <a16:creationId xmlns:a16="http://schemas.microsoft.com/office/drawing/2014/main" id="{7EEBE3D3-2344-4F47-8022-C807B6570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406" y="1430073"/>
            <a:ext cx="2601913" cy="188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D1148983-8552-1620-149A-FEBA3D11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5081" y="3374761"/>
            <a:ext cx="2590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Times" panose="02020603050405020304" pitchFamily="18" charset="0"/>
              </a:rPr>
              <a:t>Image: Curbed Detroit</a:t>
            </a:r>
          </a:p>
        </p:txBody>
      </p:sp>
      <p:pic>
        <p:nvPicPr>
          <p:cNvPr id="7" name="Picture 6" descr="A large body of water&#10;&#10;Description automatically generated">
            <a:extLst>
              <a:ext uri="{FF2B5EF4-FFF2-40B4-BE49-F238E27FC236}">
                <a16:creationId xmlns:a16="http://schemas.microsoft.com/office/drawing/2014/main" id="{B0E8C450-761F-0D54-4A87-281A06AEA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464" y="3765805"/>
            <a:ext cx="2087562" cy="188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4">
            <a:extLst>
              <a:ext uri="{FF2B5EF4-FFF2-40B4-BE49-F238E27FC236}">
                <a16:creationId xmlns:a16="http://schemas.microsoft.com/office/drawing/2014/main" id="{E1CAA087-2560-CEE4-743D-343CF55A9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1151" y="5696205"/>
            <a:ext cx="2590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latin typeface="Times" panose="02020603050405020304" pitchFamily="18" charset="0"/>
              </a:rPr>
              <a:t>Image: National Park Service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Dan Scripps</a:t>
            </a:r>
            <a:br>
              <a:rPr lang="en-US" dirty="0"/>
            </a:br>
            <a:r>
              <a:rPr lang="en-US" sz="3600" dirty="0"/>
              <a:t>Michigan Public Service Commission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Email: scrippsd1@michigan.gov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7E0B14DDF496442AF692E3CB9BC926C" ma:contentTypeVersion="0" ma:contentTypeDescription="Criar um novo documento." ma:contentTypeScope="" ma:versionID="918d388a6b501c6f678fc4706e6987a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506b910cc15b996377c43172305fcf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B6CA9FD-35FA-4F35-A6A6-55C30A2571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5CB2957-AED0-4FA3-BD8B-6281106625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2D587C-011E-4D80-B9CA-50ABC083E024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2025</TotalTime>
  <Words>1123</Words>
  <Application>Microsoft Office PowerPoint</Application>
  <PresentationFormat>Personalizados</PresentationFormat>
  <Paragraphs>88</Paragraphs>
  <Slides>11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dos diapositivos</vt:lpstr>
      </vt:variant>
      <vt:variant>
        <vt:i4>11</vt:i4>
      </vt:variant>
    </vt:vector>
  </HeadingPairs>
  <TitlesOfParts>
    <vt:vector size="20" baseType="lpstr">
      <vt:lpstr>Calibri</vt:lpstr>
      <vt:lpstr>굴림체</vt:lpstr>
      <vt:lpstr>Times</vt:lpstr>
      <vt:lpstr>Inter-Regular</vt:lpstr>
      <vt:lpstr>Courier New</vt:lpstr>
      <vt:lpstr>Arial</vt:lpstr>
      <vt:lpstr>Custom Design</vt:lpstr>
      <vt:lpstr>1_Custom Design</vt:lpstr>
      <vt:lpstr>4_Custom Design</vt:lpstr>
      <vt:lpstr>Apresentação do PowerPoint</vt:lpstr>
      <vt:lpstr>Overview of the North American power system</vt:lpstr>
      <vt:lpstr>Development of RTOs/ ISOs in North America</vt:lpstr>
      <vt:lpstr>Applicable regulatory frameworks - US</vt:lpstr>
      <vt:lpstr>Applicable regulatory frameworks - US</vt:lpstr>
      <vt:lpstr>Applicable regulatory frameworks - US</vt:lpstr>
      <vt:lpstr>Applicable regulatory frameworks - Canada</vt:lpstr>
      <vt:lpstr>Emerging issues in NA power markets</vt:lpstr>
      <vt:lpstr>Key challenges facing NA power markets</vt:lpstr>
      <vt:lpstr>Key takeaways</vt:lpstr>
      <vt:lpstr>Dan Scripps Michigan Public Service Commission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Filipa Santos</cp:lastModifiedBy>
  <cp:revision>16</cp:revision>
  <dcterms:created xsi:type="dcterms:W3CDTF">2026-05-14T13:05:40Z</dcterms:created>
  <dcterms:modified xsi:type="dcterms:W3CDTF">2026-09-17T11:33:28Z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0x01010067E0B14DDF496442AF692E3CB9BC926C</vt:lpwstr>
  </property>
  <property fmtid="{D5CDD505-2E9C-101B-9397-08002B2CF9AE}" pid="3" name="MSIP_Label_3a2fed65-62e7-46ea-af74-187e0c17143a_Enabled">
    <vt:lpwstr>true</vt:lpwstr>
  </property>
  <property fmtid="{D5CDD505-2E9C-101B-9397-08002B2CF9AE}" pid="4" name="MSIP_Label_3a2fed65-62e7-46ea-af74-187e0c17143a_SetDate">
    <vt:lpwstr>2026-09-14T20:45:19Z</vt:lpwstr>
  </property>
  <property fmtid="{D5CDD505-2E9C-101B-9397-08002B2CF9AE}" pid="5" name="MSIP_Label_3a2fed65-62e7-46ea-af74-187e0c17143a_Method">
    <vt:lpwstr>Privileged</vt:lpwstr>
  </property>
  <property fmtid="{D5CDD505-2E9C-101B-9397-08002B2CF9AE}" pid="6" name="MSIP_Label_3a2fed65-62e7-46ea-af74-187e0c17143a_Name">
    <vt:lpwstr>3a2fed65-62e7-46ea-af74-187e0c17143a</vt:lpwstr>
  </property>
  <property fmtid="{D5CDD505-2E9C-101B-9397-08002B2CF9AE}" pid="7" name="MSIP_Label_3a2fed65-62e7-46ea-af74-187e0c17143a_SiteId">
    <vt:lpwstr>d5fb7087-3777-42ad-966a-892ef47225d1</vt:lpwstr>
  </property>
  <property fmtid="{D5CDD505-2E9C-101B-9397-08002B2CF9AE}" pid="8" name="MSIP_Label_3a2fed65-62e7-46ea-af74-187e0c17143a_ActionId">
    <vt:lpwstr>33befb39-60e6-4eab-9716-67ae6c11c247</vt:lpwstr>
  </property>
  <property fmtid="{D5CDD505-2E9C-101B-9397-08002B2CF9AE}" pid="9" name="MSIP_Label_3a2fed65-62e7-46ea-af74-187e0c17143a_ContentBits">
    <vt:lpwstr>0</vt:lpwstr>
  </property>
  <property fmtid="{D5CDD505-2E9C-101B-9397-08002B2CF9AE}" pid="10" name="MSIP_Label_3a2fed65-62e7-46ea-af74-187e0c17143a_Tag">
    <vt:lpwstr>10, 0, 1, 1</vt:lpwstr>
  </property>
</Properties>
</file>